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33"/>
    <a:srgbClr val="00FF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083BA62-EBDB-40EA-AFFD-4B48D9317A71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EA8AA4-6665-4475-A935-1A738F808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BA62-EBDB-40EA-AFFD-4B48D9317A71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A8AA4-6665-4475-A935-1A738F808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BA62-EBDB-40EA-AFFD-4B48D9317A71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A8AA4-6665-4475-A935-1A738F808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BA62-EBDB-40EA-AFFD-4B48D9317A71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A8AA4-6665-4475-A935-1A738F808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083BA62-EBDB-40EA-AFFD-4B48D9317A71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EA8AA4-6665-4475-A935-1A738F808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BA62-EBDB-40EA-AFFD-4B48D9317A71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3EA8AA4-6665-4475-A935-1A738F808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BA62-EBDB-40EA-AFFD-4B48D9317A71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3EA8AA4-6665-4475-A935-1A738F808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BA62-EBDB-40EA-AFFD-4B48D9317A71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A8AA4-6665-4475-A935-1A738F808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BA62-EBDB-40EA-AFFD-4B48D9317A71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A8AA4-6665-4475-A935-1A738F808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083BA62-EBDB-40EA-AFFD-4B48D9317A71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EA8AA4-6665-4475-A935-1A738F808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083BA62-EBDB-40EA-AFFD-4B48D9317A71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3EA8AA4-6665-4475-A935-1A738F808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083BA62-EBDB-40EA-AFFD-4B48D9317A71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3EA8AA4-6665-4475-A935-1A738F808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>
                  <a:solidFill>
                    <a:srgbClr val="FFFFCC"/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  <a:t>Законы булевой алгебры и упрощение логических выражений</a:t>
            </a:r>
            <a:endParaRPr lang="ru-RU" b="1" dirty="0">
              <a:ln>
                <a:solidFill>
                  <a:srgbClr val="FFFFCC"/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000504"/>
            <a:ext cx="6560234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МОУ СОШ № 16 г. Балашова</a:t>
            </a:r>
          </a:p>
          <a:p>
            <a:pPr algn="l"/>
            <a:r>
              <a:rPr lang="ru-RU" dirty="0" smtClean="0"/>
              <a:t>Учитель информатики и ИКТ</a:t>
            </a:r>
          </a:p>
          <a:p>
            <a:pPr algn="l"/>
            <a:r>
              <a:rPr lang="ru-RU" dirty="0" err="1" smtClean="0"/>
              <a:t>Долгобородова</a:t>
            </a:r>
            <a:r>
              <a:rPr lang="ru-RU" dirty="0" smtClean="0"/>
              <a:t> Виктория Геннадьевна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86776" y="6357958"/>
            <a:ext cx="857224" cy="500042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14612" y="2571744"/>
            <a:ext cx="5000660" cy="64294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Сопоставьте операции</a:t>
            </a:r>
            <a:endParaRPr lang="ru-RU" sz="2800" b="1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428596" y="214290"/>
            <a:ext cx="2428892" cy="1785950"/>
            <a:chOff x="428596" y="214290"/>
            <a:chExt cx="2428892" cy="178595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28596" y="214290"/>
              <a:ext cx="2428892" cy="17859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785786" y="642918"/>
              <a:ext cx="1071570" cy="9286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6" name="Овал 5"/>
            <p:cNvSpPr/>
            <p:nvPr/>
          </p:nvSpPr>
          <p:spPr>
            <a:xfrm>
              <a:off x="1571604" y="642918"/>
              <a:ext cx="1071570" cy="92869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В</a:t>
              </a:r>
              <a:endParaRPr lang="ru-RU" dirty="0"/>
            </a:p>
          </p:txBody>
        </p:sp>
      </p:grpSp>
      <p:sp>
        <p:nvSpPr>
          <p:cNvPr id="23" name="Багетная рамка 22"/>
          <p:cNvSpPr/>
          <p:nvPr/>
        </p:nvSpPr>
        <p:spPr>
          <a:xfrm>
            <a:off x="1357290" y="2143116"/>
            <a:ext cx="500066" cy="428628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357554" y="214290"/>
            <a:ext cx="2428892" cy="2357454"/>
            <a:chOff x="3357554" y="214290"/>
            <a:chExt cx="2428892" cy="2357454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3357554" y="214290"/>
              <a:ext cx="2428892" cy="1785950"/>
              <a:chOff x="3357554" y="214290"/>
              <a:chExt cx="2428892" cy="1785950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3357554" y="214290"/>
                <a:ext cx="2428892" cy="178595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4000496" y="714356"/>
                <a:ext cx="1071570" cy="928694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А</a:t>
                </a:r>
                <a:endParaRPr lang="ru-RU" dirty="0"/>
              </a:p>
            </p:txBody>
          </p:sp>
        </p:grpSp>
        <p:sp>
          <p:nvSpPr>
            <p:cNvPr id="11" name="Багетная рамка 10"/>
            <p:cNvSpPr/>
            <p:nvPr/>
          </p:nvSpPr>
          <p:spPr>
            <a:xfrm>
              <a:off x="4357686" y="2071678"/>
              <a:ext cx="500066" cy="500066"/>
            </a:xfrm>
            <a:prstGeom prst="bevel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2</a:t>
              </a:r>
              <a:endParaRPr lang="ru-RU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215074" y="214290"/>
            <a:ext cx="2486025" cy="2286016"/>
            <a:chOff x="6215074" y="214290"/>
            <a:chExt cx="2486025" cy="2286016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15074" y="214290"/>
              <a:ext cx="2486025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Багетная рамка 12"/>
            <p:cNvSpPr/>
            <p:nvPr/>
          </p:nvSpPr>
          <p:spPr>
            <a:xfrm>
              <a:off x="7429520" y="2071678"/>
              <a:ext cx="500066" cy="428628"/>
            </a:xfrm>
            <a:prstGeom prst="bevel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3</a:t>
              </a:r>
              <a:endParaRPr lang="ru-RU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16" name="Багетная рамка 15"/>
          <p:cNvSpPr/>
          <p:nvPr/>
        </p:nvSpPr>
        <p:spPr>
          <a:xfrm>
            <a:off x="642910" y="3429000"/>
            <a:ext cx="642942" cy="642942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642910" y="4643446"/>
            <a:ext cx="642942" cy="642942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642910" y="5857892"/>
            <a:ext cx="642942" cy="642942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71670" y="3357562"/>
            <a:ext cx="2286016" cy="2143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инверсия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71670" y="3714752"/>
            <a:ext cx="2286016" cy="2143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дизъюнкция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71670" y="4071942"/>
            <a:ext cx="2286016" cy="2143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конъюнкция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71670" y="4500570"/>
            <a:ext cx="2286016" cy="21431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инверсия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71670" y="4857760"/>
            <a:ext cx="2286016" cy="21431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дизъюнкция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071670" y="5214950"/>
            <a:ext cx="2286016" cy="21431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конъюнкция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071670" y="5715016"/>
            <a:ext cx="2286016" cy="21431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инверсия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71670" y="6072206"/>
            <a:ext cx="2286016" cy="21431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дизъюнкция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71670" y="6429396"/>
            <a:ext cx="2286016" cy="21431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конъюнкция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14942" y="3357562"/>
            <a:ext cx="2286016" cy="2143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 правильно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214942" y="3714752"/>
            <a:ext cx="2286016" cy="2143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Правильно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14942" y="4071942"/>
            <a:ext cx="2286016" cy="2143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 правильно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214942" y="5214950"/>
            <a:ext cx="2286016" cy="21431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 правильно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14942" y="4500570"/>
            <a:ext cx="2286016" cy="21431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Правильно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214942" y="4857760"/>
            <a:ext cx="2286016" cy="21431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 правильно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214942" y="5715016"/>
            <a:ext cx="2286016" cy="21431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 правильно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214942" y="6429396"/>
            <a:ext cx="2286016" cy="21431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Правильно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214942" y="6072206"/>
            <a:ext cx="2286016" cy="21431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 правильно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назад 38">
            <a:hlinkClick r:id="" action="ppaction://hlinkshowjump?jump=previousslide" highlightClick="1"/>
          </p:cNvPr>
          <p:cNvSpPr/>
          <p:nvPr/>
        </p:nvSpPr>
        <p:spPr>
          <a:xfrm>
            <a:off x="0" y="6286520"/>
            <a:ext cx="571472" cy="571480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85720" y="4429132"/>
            <a:ext cx="8572560" cy="1588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57158" y="5572140"/>
            <a:ext cx="8572560" cy="1588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785786" y="642918"/>
            <a:ext cx="1071570" cy="92869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642918"/>
            <a:ext cx="7772400" cy="15001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Расставить в правильном порядке выполнение логических операций:</a:t>
            </a:r>
            <a:endParaRPr lang="ru-RU" sz="3200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785786" y="3429000"/>
            <a:ext cx="3786214" cy="3143248"/>
          </a:xfrm>
          <a:prstGeom prst="rect">
            <a:avLst/>
          </a:prstGeom>
        </p:spPr>
        <p:txBody>
          <a:bodyPr rIns="128016" anchor="t"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Инверсия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Дизъюнкция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Конъюнкция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eriod"/>
              <a:tabLst/>
              <a:defRPr/>
            </a:pPr>
            <a:r>
              <a:rPr lang="ru-RU" sz="2400" b="1" dirty="0" smtClean="0">
                <a:solidFill>
                  <a:schemeClr val="tx1">
                    <a:tint val="75000"/>
                  </a:schemeClr>
                </a:solidFill>
              </a:rPr>
              <a:t>Импликация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Эквивалентность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eriod"/>
              <a:tabLst/>
              <a:defRPr/>
            </a:pPr>
            <a:r>
              <a:rPr lang="ru-RU" sz="2400" b="1" baseline="0" dirty="0" smtClean="0">
                <a:solidFill>
                  <a:schemeClr val="tx1">
                    <a:tint val="75000"/>
                  </a:schemeClr>
                </a:solidFill>
              </a:rPr>
              <a:t>Операция в скобках</a:t>
            </a:r>
            <a:endParaRPr lang="ru-RU" sz="2000" b="1" baseline="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ru-RU" sz="20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4857752" y="3500438"/>
            <a:ext cx="3786214" cy="3143248"/>
          </a:xfrm>
          <a:prstGeom prst="rect">
            <a:avLst/>
          </a:prstGeom>
        </p:spPr>
        <p:txBody>
          <a:bodyPr rIns="128016" anchor="t">
            <a:normAutofit/>
          </a:bodyPr>
          <a:lstStyle/>
          <a:p>
            <a:pPr marL="457200" indent="-457200">
              <a:buClr>
                <a:schemeClr val="accent1"/>
              </a:buClr>
              <a:buSzPct val="70000"/>
              <a:buFont typeface="Wingdings 2"/>
              <a:buAutoNum type="arabicPeriod"/>
            </a:pPr>
            <a:r>
              <a:rPr lang="ru-RU" sz="2400" b="1" dirty="0" smtClean="0">
                <a:solidFill>
                  <a:schemeClr val="tx1">
                    <a:tint val="75000"/>
                  </a:schemeClr>
                </a:solidFill>
              </a:rPr>
              <a:t>Операция в скобках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Инверсия </a:t>
            </a:r>
          </a:p>
          <a:p>
            <a:pPr marL="457200" indent="-457200">
              <a:buClr>
                <a:schemeClr val="accent1"/>
              </a:buClr>
              <a:buSzPct val="70000"/>
              <a:buFont typeface="Wingdings 2"/>
              <a:buAutoNum type="arabicPeriod"/>
            </a:pPr>
            <a:r>
              <a:rPr lang="ru-RU" sz="2400" b="1" dirty="0" smtClean="0">
                <a:solidFill>
                  <a:schemeClr val="tx1">
                    <a:tint val="75000"/>
                  </a:schemeClr>
                </a:solidFill>
              </a:rPr>
              <a:t>Конъюнкция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Дизъюнкция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eriod"/>
              <a:tabLst/>
              <a:defRPr/>
            </a:pPr>
            <a:r>
              <a:rPr lang="ru-RU" sz="2400" b="1" dirty="0" smtClean="0">
                <a:solidFill>
                  <a:schemeClr val="tx1">
                    <a:tint val="75000"/>
                  </a:schemeClr>
                </a:solidFill>
              </a:rPr>
              <a:t>Импликация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Эквивалентность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ru-RU" sz="20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86776" y="6429396"/>
            <a:ext cx="857224" cy="4286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785786" cy="428604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Текст 2"/>
          <p:cNvSpPr txBox="1">
            <a:spLocks/>
          </p:cNvSpPr>
          <p:nvPr/>
        </p:nvSpPr>
        <p:spPr>
          <a:xfrm>
            <a:off x="214282" y="357190"/>
            <a:ext cx="4286280" cy="6500810"/>
          </a:xfrm>
          <a:prstGeom prst="rect">
            <a:avLst/>
          </a:prstGeom>
        </p:spPr>
        <p:txBody>
          <a:bodyPr/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Независимость от перестановки мест (коммутативность)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1" indent="-269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 B = B v A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1" indent="-269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 = B 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Независимость от порядка выполнения однотипных действий (ассоциативность)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1" indent="-269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v B) v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A v (B v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1" indent="-269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 A 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 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С)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Распределительный закон относительно логического умножения и сложения (дистрибутивность)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69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(А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ru-RU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(В </a:t>
            </a:r>
            <a:r>
              <a:rPr kumimoji="0" lang="ru-RU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92100" marR="0" lvl="0" indent="-269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(В &amp;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В &amp; (А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C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92100" marR="0" lvl="0" indent="-269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 B </a:t>
            </a:r>
            <a:r>
              <a:rPr kumimoji="0" lang="ru-RU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 B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ru-RU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 C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Отсутствие степеней и коэффициентов (идемпотентность)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1" indent="-269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А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= А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69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А </a:t>
            </a:r>
            <a:r>
              <a:rPr kumimoji="0" lang="ru-RU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  <a:r>
              <a:rPr kumimoji="0" lang="ru-RU" sz="1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= А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Двойное отрицание (инволюция)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69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¬ (¬ А) = А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Текст 2"/>
          <p:cNvSpPr txBox="1">
            <a:spLocks/>
          </p:cNvSpPr>
          <p:nvPr/>
        </p:nvSpPr>
        <p:spPr>
          <a:xfrm>
            <a:off x="4643438" y="285728"/>
            <a:ext cx="4286280" cy="6286544"/>
          </a:xfrm>
          <a:prstGeom prst="rect">
            <a:avLst/>
          </a:prstGeom>
        </p:spPr>
        <p:txBody>
          <a:bodyPr rIns="128016" anchor="t">
            <a:normAutofit fontScale="92500" lnSpcReduction="10000"/>
          </a:bodyPr>
          <a:lstStyle/>
          <a:p>
            <a:pPr marL="6350" lvl="1" indent="-6350">
              <a:spcBef>
                <a:spcPts val="400"/>
              </a:spcBef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FF00"/>
                </a:solidFill>
              </a:rPr>
              <a:t>  Действия с абсолютно-истинными и абсолютно-ложными высказываниями</a:t>
            </a:r>
            <a:r>
              <a:rPr lang="ru-RU" sz="1600" dirty="0" smtClean="0">
                <a:solidFill>
                  <a:srgbClr val="FFFF00"/>
                </a:solidFill>
              </a:rPr>
              <a:t>.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/>
              <a:t>А </a:t>
            </a:r>
            <a:r>
              <a:rPr lang="en-US" b="1" dirty="0" smtClean="0"/>
              <a:t>v</a:t>
            </a:r>
            <a:r>
              <a:rPr lang="ru-RU" b="1" dirty="0" smtClean="0"/>
              <a:t> 1 =1</a:t>
            </a:r>
            <a:r>
              <a:rPr lang="ru-RU" dirty="0" smtClean="0"/>
              <a:t> (всегда истина)</a:t>
            </a:r>
          </a:p>
          <a:p>
            <a:pPr lvl="1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/>
              <a:t>А</a:t>
            </a:r>
            <a:r>
              <a:rPr lang="ru-RU" dirty="0" smtClean="0"/>
              <a:t> </a:t>
            </a:r>
            <a:r>
              <a:rPr lang="ru-RU" sz="3600" b="1" baseline="-25000" dirty="0" smtClean="0"/>
              <a:t>^</a:t>
            </a:r>
            <a:r>
              <a:rPr lang="ru-RU" b="1" dirty="0" smtClean="0"/>
              <a:t>1 = А</a:t>
            </a:r>
            <a:endParaRPr lang="ru-RU" dirty="0" smtClean="0"/>
          </a:p>
          <a:p>
            <a:pPr lvl="1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/>
              <a:t>А </a:t>
            </a:r>
            <a:r>
              <a:rPr lang="en-US" b="1" dirty="0" smtClean="0"/>
              <a:t>v</a:t>
            </a:r>
            <a:r>
              <a:rPr lang="ru-RU" b="1" dirty="0" smtClean="0"/>
              <a:t> 0 = А</a:t>
            </a:r>
            <a:endParaRPr lang="ru-RU" dirty="0" smtClean="0"/>
          </a:p>
          <a:p>
            <a:pPr lvl="1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/>
              <a:t>А  </a:t>
            </a:r>
            <a:r>
              <a:rPr lang="ru-RU" sz="3600" b="1" baseline="-25000" dirty="0" smtClean="0"/>
              <a:t>^</a:t>
            </a:r>
            <a:r>
              <a:rPr lang="ru-RU" b="1" baseline="-25000" dirty="0" smtClean="0"/>
              <a:t> </a:t>
            </a:r>
            <a:r>
              <a:rPr lang="ru-RU" b="1" dirty="0" smtClean="0"/>
              <a:t>0 = 0 </a:t>
            </a:r>
            <a:r>
              <a:rPr lang="ru-RU" dirty="0" smtClean="0"/>
              <a:t>(всегда ложь)</a:t>
            </a:r>
          </a:p>
          <a:p>
            <a:pPr lvl="0"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FF00"/>
                </a:solidFill>
              </a:rPr>
              <a:t>  Закон исключенного третьего</a:t>
            </a:r>
            <a:endParaRPr lang="ru-RU" sz="1400" dirty="0" smtClean="0">
              <a:solidFill>
                <a:srgbClr val="FFFF00"/>
              </a:solidFill>
            </a:endParaRPr>
          </a:p>
          <a:p>
            <a:pPr marL="457200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/>
              <a:t>А </a:t>
            </a:r>
            <a:r>
              <a:rPr lang="en-US" b="1" dirty="0" smtClean="0"/>
              <a:t>v </a:t>
            </a:r>
            <a:r>
              <a:rPr lang="ru-RU" b="1" dirty="0" smtClean="0"/>
              <a:t>¬ А = 1 </a:t>
            </a:r>
          </a:p>
          <a:p>
            <a:pPr lvl="0"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FF00"/>
                </a:solidFill>
              </a:rPr>
              <a:t>  Закон противоречия</a:t>
            </a:r>
            <a:endParaRPr lang="ru-RU" sz="1600" dirty="0" smtClean="0">
              <a:solidFill>
                <a:srgbClr val="FFFF00"/>
              </a:solidFill>
            </a:endParaRPr>
          </a:p>
          <a:p>
            <a:pPr marL="457200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/>
              <a:t>А </a:t>
            </a:r>
            <a:r>
              <a:rPr lang="ru-RU" sz="3600" b="1" baseline="-25000" dirty="0" smtClean="0"/>
              <a:t>^</a:t>
            </a:r>
            <a:r>
              <a:rPr lang="ru-RU" b="1" dirty="0" smtClean="0"/>
              <a:t> ¬ А = 0</a:t>
            </a:r>
            <a:r>
              <a:rPr lang="ru-RU" dirty="0" smtClean="0"/>
              <a:t>   (всегда ложь) </a:t>
            </a:r>
          </a:p>
          <a:p>
            <a:pPr lvl="0"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FF00"/>
                </a:solidFill>
              </a:rPr>
              <a:t>  Законы де Моргана</a:t>
            </a:r>
            <a:endParaRPr lang="ru-RU" sz="1400" dirty="0" smtClean="0">
              <a:solidFill>
                <a:srgbClr val="FFFF00"/>
              </a:solidFill>
            </a:endParaRPr>
          </a:p>
          <a:p>
            <a:pPr lvl="1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/>
              <a:t>¬ (А </a:t>
            </a:r>
            <a:r>
              <a:rPr lang="ru-RU" sz="3600" b="1" baseline="-25000" dirty="0" smtClean="0"/>
              <a:t>^ </a:t>
            </a:r>
            <a:r>
              <a:rPr lang="ru-RU" b="1" dirty="0" smtClean="0"/>
              <a:t>В) = ¬ А </a:t>
            </a:r>
            <a:r>
              <a:rPr lang="en-US" b="1" dirty="0" smtClean="0"/>
              <a:t>v</a:t>
            </a:r>
            <a:r>
              <a:rPr lang="ru-RU" b="1" dirty="0" smtClean="0"/>
              <a:t>  ¬ В  </a:t>
            </a:r>
          </a:p>
          <a:p>
            <a:pPr lvl="1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/>
              <a:t>¬ (А </a:t>
            </a:r>
            <a:r>
              <a:rPr lang="ru-RU" b="1" baseline="-25000" dirty="0" smtClean="0"/>
              <a:t> </a:t>
            </a:r>
            <a:r>
              <a:rPr lang="en-US" b="1" dirty="0" smtClean="0"/>
              <a:t>v</a:t>
            </a:r>
            <a:r>
              <a:rPr lang="ru-RU" b="1" dirty="0" smtClean="0"/>
              <a:t>  В) = ¬ А </a:t>
            </a:r>
            <a:r>
              <a:rPr lang="ru-RU" sz="3600" b="1" baseline="-25000" dirty="0" smtClean="0"/>
              <a:t>^</a:t>
            </a:r>
            <a:r>
              <a:rPr lang="ru-RU" b="1" dirty="0" smtClean="0"/>
              <a:t>  ¬ В</a:t>
            </a:r>
            <a:endParaRPr lang="ru-RU" dirty="0" smtClean="0"/>
          </a:p>
          <a:p>
            <a:pPr lvl="0"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FF00"/>
                </a:solidFill>
              </a:rPr>
              <a:t>  Поглощение</a:t>
            </a:r>
            <a:endParaRPr lang="ru-RU" sz="1400" dirty="0" smtClean="0">
              <a:solidFill>
                <a:srgbClr val="FFFF00"/>
              </a:solidFill>
            </a:endParaRPr>
          </a:p>
          <a:p>
            <a:pPr lvl="1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/>
              <a:t>А </a:t>
            </a:r>
            <a:r>
              <a:rPr lang="en-US" b="1" dirty="0" smtClean="0"/>
              <a:t>v </a:t>
            </a:r>
            <a:r>
              <a:rPr lang="ru-RU" b="1" dirty="0" smtClean="0"/>
              <a:t>А </a:t>
            </a:r>
            <a:r>
              <a:rPr lang="ru-RU" sz="3600" b="1" baseline="-25000" dirty="0" smtClean="0"/>
              <a:t>^ </a:t>
            </a:r>
            <a:r>
              <a:rPr lang="ru-RU" b="1" dirty="0" smtClean="0"/>
              <a:t>В = А</a:t>
            </a:r>
            <a:endParaRPr lang="ru-RU" sz="1600" dirty="0" smtClean="0"/>
          </a:p>
          <a:p>
            <a:pPr lvl="1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/>
              <a:t>А </a:t>
            </a:r>
            <a:r>
              <a:rPr lang="ru-RU" sz="3600" b="1" baseline="-25000" dirty="0" smtClean="0"/>
              <a:t>^</a:t>
            </a:r>
            <a:r>
              <a:rPr lang="ru-RU" b="1" dirty="0" smtClean="0"/>
              <a:t> (А </a:t>
            </a:r>
            <a:r>
              <a:rPr lang="ru-RU" sz="3600" b="1" baseline="-25000" dirty="0" smtClean="0"/>
              <a:t> </a:t>
            </a:r>
            <a:r>
              <a:rPr lang="en-US" b="1" dirty="0" smtClean="0"/>
              <a:t>v </a:t>
            </a:r>
            <a:r>
              <a:rPr lang="ru-RU" b="1" dirty="0" smtClean="0"/>
              <a:t>В) = А</a:t>
            </a:r>
            <a:endParaRPr lang="ru-RU" sz="1600" dirty="0" smtClean="0"/>
          </a:p>
          <a:p>
            <a:pPr lvl="0"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FF00"/>
                </a:solidFill>
              </a:rPr>
              <a:t>  Поглощение отрицания</a:t>
            </a:r>
            <a:endParaRPr lang="ru-RU" sz="1400" dirty="0" smtClean="0">
              <a:solidFill>
                <a:srgbClr val="FFFF00"/>
              </a:solidFill>
            </a:endParaRPr>
          </a:p>
          <a:p>
            <a:pPr lvl="1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/>
              <a:t>А </a:t>
            </a:r>
            <a:r>
              <a:rPr lang="en-US" b="1" dirty="0" smtClean="0"/>
              <a:t>v</a:t>
            </a:r>
            <a:r>
              <a:rPr lang="ru-RU" b="1" dirty="0" smtClean="0"/>
              <a:t> ( ¬ А </a:t>
            </a:r>
            <a:r>
              <a:rPr lang="ru-RU" sz="3600" b="1" baseline="-25000" dirty="0" smtClean="0"/>
              <a:t>^ </a:t>
            </a:r>
            <a:r>
              <a:rPr lang="ru-RU" b="1" dirty="0" smtClean="0"/>
              <a:t>В) = А </a:t>
            </a:r>
            <a:r>
              <a:rPr lang="en-US" b="1" dirty="0" smtClean="0"/>
              <a:t>v</a:t>
            </a:r>
            <a:r>
              <a:rPr lang="ru-RU" b="1" dirty="0" smtClean="0"/>
              <a:t> В</a:t>
            </a:r>
            <a:endParaRPr lang="ru-RU" dirty="0" smtClean="0"/>
          </a:p>
          <a:p>
            <a:pPr lvl="1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b="1" dirty="0" smtClean="0"/>
              <a:t>А </a:t>
            </a:r>
            <a:r>
              <a:rPr lang="ru-RU" sz="3600" b="1" baseline="-25000" dirty="0" smtClean="0"/>
              <a:t>^</a:t>
            </a:r>
            <a:r>
              <a:rPr lang="ru-RU" b="1" dirty="0" smtClean="0"/>
              <a:t> ( ¬ А </a:t>
            </a:r>
            <a:r>
              <a:rPr lang="en-US" b="1" dirty="0" smtClean="0"/>
              <a:t>v</a:t>
            </a:r>
            <a:r>
              <a:rPr lang="ru-RU" b="1" dirty="0" smtClean="0"/>
              <a:t> В) = А </a:t>
            </a:r>
            <a:r>
              <a:rPr lang="ru-RU" sz="3600" b="1" baseline="-25000" dirty="0" smtClean="0"/>
              <a:t>^ </a:t>
            </a:r>
            <a:r>
              <a:rPr lang="ru-RU" b="1" dirty="0" smtClean="0"/>
              <a:t>В</a:t>
            </a:r>
          </a:p>
          <a:p>
            <a:pPr marL="0" lvl="1" indent="265113">
              <a:buClr>
                <a:srgbClr val="FFFF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FFFF00"/>
                </a:solidFill>
              </a:rPr>
              <a:t> Замена импликации и эквивалентности   </a:t>
            </a:r>
          </a:p>
          <a:p>
            <a:pPr marL="442913" lvl="1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 V B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1" indent="265113">
              <a:buClr>
                <a:srgbClr val="00206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rgbClr val="FFFF00"/>
                </a:solidFill>
              </a:rPr>
              <a:t>  </a:t>
            </a:r>
            <a:endParaRPr lang="ru-RU" sz="1600" dirty="0" smtClean="0">
              <a:solidFill>
                <a:srgbClr val="FFFF00"/>
              </a:solidFill>
            </a:endParaRPr>
          </a:p>
          <a:p>
            <a:endParaRPr lang="ru-RU" dirty="0" smtClean="0"/>
          </a:p>
          <a:p>
            <a:endParaRPr lang="ru-RU" b="1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None/>
              <a:tabLst/>
              <a:defRPr/>
            </a:pPr>
            <a:endParaRPr lang="ru-RU" b="1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None/>
              <a:tabLst/>
              <a:defRPr/>
            </a:pPr>
            <a:endParaRPr lang="ru-RU" b="1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215074" y="5643578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5421313" y="5913438"/>
          <a:ext cx="2230437" cy="674687"/>
        </p:xfrm>
        <a:graphic>
          <a:graphicData uri="http://schemas.openxmlformats.org/presentationml/2006/ole">
            <p:oleObj spid="_x0000_s2049" name="Формула" r:id="rId3" imgW="1688760" imgH="507960" progId="Equation.3">
              <p:embed/>
            </p:oleObj>
          </a:graphicData>
        </a:graphic>
      </p:graphicFrame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29652" y="6500834"/>
            <a:ext cx="714348" cy="357166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571472" cy="357166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2000256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FFFF00"/>
                </a:solidFill>
              </a:rPr>
              <a:t>Задача: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Синоптик объявляет прогноз погоды  на завтра и утверждает следующее:</a:t>
            </a:r>
            <a:br>
              <a:rPr lang="ru-RU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Если не будет ветра, то будет пасмурная погода без дождя.</a:t>
            </a:r>
            <a:br>
              <a:rPr lang="ru-RU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Если будет дождь, то будет пасмурно и без ветра.</a:t>
            </a:r>
            <a:br>
              <a:rPr lang="ru-RU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Если будет пасмурная погода, то будет дождь и не будет ветра</a:t>
            </a:r>
            <a:br>
              <a:rPr lang="ru-RU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какая же погода будет завтра?</a:t>
            </a:r>
            <a:endParaRPr lang="ru-RU" sz="2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571472" y="2857496"/>
            <a:ext cx="8229600" cy="3643338"/>
          </a:xfrm>
          <a:prstGeom prst="rect">
            <a:avLst/>
          </a:prstGeom>
        </p:spPr>
        <p:txBody>
          <a:bodyPr lIns="45720" rIns="228600" anchor="b">
            <a:normAutofit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Решение: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Выделим высказывания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 запишем их через переменные: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baseline="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lang="ru-RU" sz="2000" b="1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– «Ветра нет»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– «Пасмурно»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 – «Дождь»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lang="ru-RU" sz="20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Запишем логические функции (сложные высказывания)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а) «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Если не будет ветра, то будет пасмурная погода без дождя.»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/>
              </a:rPr>
              <a:t> В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/>
              </a:rPr>
              <a:t>&amp;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/>
              </a:rPr>
              <a:t>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б)» Если будет дождь, то будет пасмурно и без ветра.»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/>
              </a:rPr>
              <a:t> В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/>
              </a:rPr>
              <a:t>&amp;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/>
              </a:rPr>
              <a:t> 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в) «Если будет пасмурная погода, то будет дождь и не будет ветра»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Wingdings"/>
              </a:rPr>
              <a:t> С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Wingdings"/>
              </a:rPr>
              <a:t> &amp;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Wingdings"/>
              </a:rPr>
              <a:t> 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643042" y="4786322"/>
            <a:ext cx="214314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01090" y="6429396"/>
            <a:ext cx="642910" cy="4286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642910" cy="428604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3.</a:t>
            </a:r>
            <a:r>
              <a:rPr lang="ru-RU" sz="2400" dirty="0" smtClean="0"/>
              <a:t> Запишем произведение указанных функций: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 В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&amp;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С)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&amp; (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 В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&amp;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) &amp; (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 С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)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4.</a:t>
            </a:r>
            <a:r>
              <a:rPr lang="ru-RU" sz="2400" b="1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Упростим формулу: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заменим  импликацию с помощью инверсии и дизъюнкции</a:t>
            </a:r>
          </a:p>
          <a:p>
            <a:pPr marL="457200" indent="-457200">
              <a:buNone/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( 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v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В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С)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&amp;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(С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v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В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А)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(В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v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С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А) = </a:t>
            </a:r>
            <a:r>
              <a:rPr lang="ru-RU" sz="2000" b="1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(раскроем скобки)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=</a:t>
            </a:r>
            <a:endParaRPr lang="en-US" sz="2000" b="1" dirty="0" smtClean="0"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457200" indent="-457200">
              <a:buNone/>
            </a:pPr>
            <a:endParaRPr lang="en-US" sz="2000" b="1" dirty="0" smtClean="0"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=  (А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В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v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С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v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В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С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В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v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В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С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С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А)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</a:t>
            </a:r>
          </a:p>
          <a:p>
            <a:pPr marL="457200" indent="-457200">
              <a:buNone/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&amp; (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С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v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В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А) =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(A &amp; B) v (C v B &amp; A) = A &amp; B &amp; C v A &amp; B&amp;</a:t>
            </a:r>
          </a:p>
          <a:p>
            <a:pPr marL="457200" indent="-457200">
              <a:buNone/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&amp; B &amp; A = A &amp; B &amp; C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5.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ru-RU" sz="24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Приравняем результат к 1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FFFF0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A &amp; B &amp; C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= 1  А = 1,  В = 1,  С = 1,  А = 0,  В = 0,  С = 0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Ответ: </a:t>
            </a:r>
            <a:r>
              <a:rPr lang="ru-RU" sz="2400" b="1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погода будет ясная, без дождя, но ветреная</a:t>
            </a:r>
            <a:endParaRPr lang="ru-RU" sz="2400" dirty="0" smtClean="0">
              <a:solidFill>
                <a:srgbClr val="FFFF0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>
              <a:buNone/>
            </a:pP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28794" y="857232"/>
            <a:ext cx="214314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714348" y="2285992"/>
            <a:ext cx="3929090" cy="1588"/>
            <a:chOff x="714348" y="1928802"/>
            <a:chExt cx="3929090" cy="15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714348" y="192880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785918" y="192880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2571736" y="192880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4429124" y="192880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1000100" y="2928934"/>
            <a:ext cx="5500726" cy="715968"/>
            <a:chOff x="1000100" y="2928934"/>
            <a:chExt cx="5500726" cy="715968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000100" y="2928934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571604" y="2928934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43108" y="2928934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500562" y="2928934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072066" y="2928934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286512" y="2928934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000100" y="3643314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2000232" y="3714752"/>
            <a:ext cx="6429420" cy="715968"/>
            <a:chOff x="2000232" y="3714752"/>
            <a:chExt cx="6429420" cy="715968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2857488" y="371475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428992" y="371475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214810" y="371475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5929322" y="371475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500826" y="371475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7143768" y="371475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7643834" y="371475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8215338" y="371475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000232" y="442913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643174" y="442913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286116" y="442913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500034" y="5500702"/>
            <a:ext cx="1500198" cy="1588"/>
            <a:chOff x="1000100" y="6215082"/>
            <a:chExt cx="1500198" cy="1588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1000100" y="621508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643042" y="621508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2285984" y="621508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2928926" y="5500702"/>
            <a:ext cx="1928826" cy="1588"/>
            <a:chOff x="2928926" y="5500702"/>
            <a:chExt cx="1928826" cy="1588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>
              <a:off x="2928926" y="550070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3714744" y="550070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4643438" y="5500702"/>
              <a:ext cx="214314" cy="1588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Управляющая кнопка: далее 36">
            <a:hlinkClick r:id="" action="ppaction://hlinkshowjump?jump=nextslide" highlightClick="1"/>
          </p:cNvPr>
          <p:cNvSpPr/>
          <p:nvPr/>
        </p:nvSpPr>
        <p:spPr>
          <a:xfrm>
            <a:off x="8429652" y="6429396"/>
            <a:ext cx="714348" cy="4286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назад 37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714348" cy="428604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571480"/>
            <a:ext cx="8358246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Читать стр. 353, 354, тема 23.4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Письменно стр. 366, вопрос 7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Times New Roman" pitchFamily="18" charset="0"/>
              </a:rPr>
              <a:t>Упростите логические выражения: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</a:rPr>
              <a:t>(А + В) * В;	    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</a:rPr>
              <a:t> + А * В + С *В;	       (А + В) * (А + В) *С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Письменно доказать свойства поглощения и поглощения отрицания путем упрощения на основе свойств дистрибутивности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1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1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1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1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785786" y="2643182"/>
            <a:ext cx="7772400" cy="34290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00034" y="2428868"/>
            <a:ext cx="7286676" cy="1588"/>
            <a:chOff x="500034" y="2428868"/>
            <a:chExt cx="7286676" cy="15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500034" y="2428868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643042" y="2428868"/>
              <a:ext cx="28575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3143240" y="2428868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7500958" y="2428868"/>
              <a:ext cx="28575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714348" cy="428604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428604"/>
            <a:ext cx="7772400" cy="6000792"/>
          </a:xfrm>
        </p:spPr>
        <p:txBody>
          <a:bodyPr/>
          <a:lstStyle/>
          <a:p>
            <a:pPr algn="l"/>
            <a:r>
              <a:rPr lang="ru-RU" dirty="0" smtClean="0"/>
              <a:t>Проверка Д/З</a:t>
            </a:r>
          </a:p>
          <a:p>
            <a:pPr algn="l"/>
            <a:r>
              <a:rPr lang="ru-RU" dirty="0" smtClean="0"/>
              <a:t>(выберете правильный ответ)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marL="457200" indent="-457200" algn="l">
              <a:buAutoNum type="arabicPeriod"/>
            </a:pPr>
            <a:r>
              <a:rPr lang="ru-RU" dirty="0" smtClean="0"/>
              <a:t>Чем является предложение «Дети любят игрушки» с точки зрения алгебры логики?</a:t>
            </a:r>
          </a:p>
          <a:p>
            <a:pPr marL="457200" indent="-457200" algn="l"/>
            <a:endParaRPr lang="ru-RU" dirty="0" smtClean="0"/>
          </a:p>
        </p:txBody>
      </p:sp>
      <p:sp>
        <p:nvSpPr>
          <p:cNvPr id="5" name="Багетная рамка 4"/>
          <p:cNvSpPr/>
          <p:nvPr/>
        </p:nvSpPr>
        <p:spPr>
          <a:xfrm>
            <a:off x="5286380" y="3429000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5286380" y="421481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5286380" y="492919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5286380" y="5786454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9" name="Багетная рамка 8"/>
          <p:cNvSpPr/>
          <p:nvPr/>
        </p:nvSpPr>
        <p:spPr>
          <a:xfrm>
            <a:off x="1000100" y="342900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Объектом</a:t>
            </a:r>
          </a:p>
        </p:txBody>
      </p:sp>
      <p:sp>
        <p:nvSpPr>
          <p:cNvPr id="10" name="Багетная рамка 9"/>
          <p:cNvSpPr/>
          <p:nvPr/>
        </p:nvSpPr>
        <p:spPr>
          <a:xfrm>
            <a:off x="1000100" y="414338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Логической переменной</a:t>
            </a:r>
          </a:p>
          <a:p>
            <a:pPr algn="ctr"/>
            <a:endParaRPr lang="ru-RU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1000100" y="4929198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Высказыванием</a:t>
            </a:r>
          </a:p>
          <a:p>
            <a:pPr algn="ctr"/>
            <a:endParaRPr lang="ru-RU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1000100" y="5715016"/>
            <a:ext cx="3214710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Математическим соотношением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01090" y="6429396"/>
            <a:ext cx="642910" cy="4286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714348" cy="428604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428604"/>
            <a:ext cx="7772400" cy="6000792"/>
          </a:xfrm>
        </p:spPr>
        <p:txBody>
          <a:bodyPr/>
          <a:lstStyle/>
          <a:p>
            <a:pPr algn="l"/>
            <a:r>
              <a:rPr lang="ru-RU" dirty="0" smtClean="0"/>
              <a:t>Проверка Д/З</a:t>
            </a:r>
          </a:p>
          <a:p>
            <a:pPr algn="l"/>
            <a:r>
              <a:rPr lang="ru-RU" dirty="0" smtClean="0"/>
              <a:t>(выберете правильный ответ)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marL="457200" indent="-457200" algn="l"/>
            <a:r>
              <a:rPr lang="ru-RU" dirty="0" smtClean="0"/>
              <a:t>2. Инверсия – это?</a:t>
            </a:r>
          </a:p>
          <a:p>
            <a:pPr marL="457200" indent="-457200" algn="l"/>
            <a:endParaRPr lang="ru-RU" dirty="0" smtClean="0"/>
          </a:p>
        </p:txBody>
      </p:sp>
      <p:sp>
        <p:nvSpPr>
          <p:cNvPr id="5" name="Багетная рамка 4"/>
          <p:cNvSpPr/>
          <p:nvPr/>
        </p:nvSpPr>
        <p:spPr>
          <a:xfrm>
            <a:off x="5286380" y="3429000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5286380" y="421481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5286380" y="492919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5286380" y="5786454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9" name="Багетная рамка 8"/>
          <p:cNvSpPr/>
          <p:nvPr/>
        </p:nvSpPr>
        <p:spPr>
          <a:xfrm>
            <a:off x="1000100" y="342900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Логическое отрицание</a:t>
            </a:r>
          </a:p>
        </p:txBody>
      </p:sp>
      <p:sp>
        <p:nvSpPr>
          <p:cNvPr id="10" name="Багетная рамка 9"/>
          <p:cNvSpPr/>
          <p:nvPr/>
        </p:nvSpPr>
        <p:spPr>
          <a:xfrm>
            <a:off x="1000100" y="414338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Логическая переменная</a:t>
            </a:r>
          </a:p>
          <a:p>
            <a:pPr algn="ctr"/>
            <a:endParaRPr lang="ru-RU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1000100" y="4929198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Логическое сложение</a:t>
            </a:r>
          </a:p>
          <a:p>
            <a:pPr algn="ctr"/>
            <a:endParaRPr lang="ru-RU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1000100" y="5715016"/>
            <a:ext cx="3214710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Логическое умножение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01090" y="6429396"/>
            <a:ext cx="642910" cy="4286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714348" cy="428604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428604"/>
            <a:ext cx="7772400" cy="6000792"/>
          </a:xfrm>
        </p:spPr>
        <p:txBody>
          <a:bodyPr/>
          <a:lstStyle/>
          <a:p>
            <a:pPr algn="l"/>
            <a:r>
              <a:rPr lang="ru-RU" dirty="0" smtClean="0"/>
              <a:t>Проверка Д/З</a:t>
            </a:r>
          </a:p>
          <a:p>
            <a:pPr algn="l"/>
            <a:r>
              <a:rPr lang="ru-RU" dirty="0" smtClean="0"/>
              <a:t>(выберете правильный ответ)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marL="457200" indent="-457200" algn="l"/>
            <a:r>
              <a:rPr lang="ru-RU" dirty="0" smtClean="0"/>
              <a:t>3.  Логическое сложение – это?</a:t>
            </a:r>
          </a:p>
          <a:p>
            <a:pPr marL="457200" indent="-457200" algn="l"/>
            <a:endParaRPr lang="ru-RU" dirty="0" smtClean="0"/>
          </a:p>
        </p:txBody>
      </p:sp>
      <p:sp>
        <p:nvSpPr>
          <p:cNvPr id="5" name="Багетная рамка 4"/>
          <p:cNvSpPr/>
          <p:nvPr/>
        </p:nvSpPr>
        <p:spPr>
          <a:xfrm>
            <a:off x="5286380" y="3429000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5286380" y="421481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5286380" y="492919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5286380" y="5786454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равильно</a:t>
            </a:r>
            <a:endParaRPr lang="ru-RU" dirty="0"/>
          </a:p>
        </p:txBody>
      </p:sp>
      <p:sp>
        <p:nvSpPr>
          <p:cNvPr id="9" name="Багетная рамка 8"/>
          <p:cNvSpPr/>
          <p:nvPr/>
        </p:nvSpPr>
        <p:spPr>
          <a:xfrm>
            <a:off x="1000100" y="342900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Инверсия</a:t>
            </a:r>
          </a:p>
        </p:txBody>
      </p:sp>
      <p:sp>
        <p:nvSpPr>
          <p:cNvPr id="10" name="Багетная рамка 9"/>
          <p:cNvSpPr/>
          <p:nvPr/>
        </p:nvSpPr>
        <p:spPr>
          <a:xfrm>
            <a:off x="1000100" y="414338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Импликация </a:t>
            </a:r>
          </a:p>
          <a:p>
            <a:pPr algn="ctr"/>
            <a:endParaRPr lang="ru-RU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1000100" y="4929198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Конъюнкция</a:t>
            </a:r>
          </a:p>
          <a:p>
            <a:pPr algn="ctr"/>
            <a:endParaRPr lang="ru-RU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1000100" y="5715016"/>
            <a:ext cx="3214710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Дизъюнкция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01090" y="6429396"/>
            <a:ext cx="642910" cy="4286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714348" cy="428604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5572132" y="1142984"/>
            <a:ext cx="1785950" cy="1571636"/>
            <a:chOff x="5572132" y="1142984"/>
            <a:chExt cx="1785950" cy="1571636"/>
          </a:xfrm>
        </p:grpSpPr>
        <p:sp>
          <p:nvSpPr>
            <p:cNvPr id="15" name="Блок-схема: узел 14"/>
            <p:cNvSpPr/>
            <p:nvPr/>
          </p:nvSpPr>
          <p:spPr>
            <a:xfrm>
              <a:off x="5572132" y="1142984"/>
              <a:ext cx="1785950" cy="157163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Блок-схема: узел 15"/>
            <p:cNvSpPr/>
            <p:nvPr/>
          </p:nvSpPr>
          <p:spPr>
            <a:xfrm>
              <a:off x="5929322" y="1571612"/>
              <a:ext cx="285752" cy="28575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Блок-схема: узел 16"/>
            <p:cNvSpPr/>
            <p:nvPr/>
          </p:nvSpPr>
          <p:spPr>
            <a:xfrm>
              <a:off x="6643702" y="1571612"/>
              <a:ext cx="285752" cy="28575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250793" y="1821645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6143636" y="2214554"/>
              <a:ext cx="285752" cy="21431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 flipV="1">
              <a:off x="6429388" y="2214554"/>
              <a:ext cx="285752" cy="216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Блок-схема: узел 24"/>
            <p:cNvSpPr/>
            <p:nvPr/>
          </p:nvSpPr>
          <p:spPr>
            <a:xfrm>
              <a:off x="6643702" y="1643050"/>
              <a:ext cx="285752" cy="214314"/>
            </a:xfrm>
            <a:prstGeom prst="flowChartConnector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Блок-схема: узел 25"/>
            <p:cNvSpPr/>
            <p:nvPr/>
          </p:nvSpPr>
          <p:spPr>
            <a:xfrm>
              <a:off x="5929322" y="1643050"/>
              <a:ext cx="285752" cy="214314"/>
            </a:xfrm>
            <a:prstGeom prst="flowChartConnector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428604"/>
            <a:ext cx="7772400" cy="6000792"/>
          </a:xfrm>
        </p:spPr>
        <p:txBody>
          <a:bodyPr/>
          <a:lstStyle/>
          <a:p>
            <a:pPr algn="l"/>
            <a:r>
              <a:rPr lang="ru-RU" dirty="0" smtClean="0"/>
              <a:t>Проверка Д/З</a:t>
            </a:r>
          </a:p>
          <a:p>
            <a:pPr algn="l"/>
            <a:r>
              <a:rPr lang="ru-RU" dirty="0" smtClean="0"/>
              <a:t>(выберете правильный ответ)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marL="457200" indent="-457200" algn="l"/>
            <a:r>
              <a:rPr lang="ru-RU" dirty="0" smtClean="0"/>
              <a:t>4.  Логическое умножение?</a:t>
            </a:r>
          </a:p>
          <a:p>
            <a:pPr marL="457200" indent="-457200" algn="l"/>
            <a:endParaRPr lang="ru-RU" dirty="0" smtClean="0"/>
          </a:p>
        </p:txBody>
      </p:sp>
      <p:sp>
        <p:nvSpPr>
          <p:cNvPr id="5" name="Багетная рамка 4"/>
          <p:cNvSpPr/>
          <p:nvPr/>
        </p:nvSpPr>
        <p:spPr>
          <a:xfrm>
            <a:off x="5286380" y="3429000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5286380" y="421481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5286380" y="492919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5286380" y="5786454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9" name="Багетная рамка 8"/>
          <p:cNvSpPr/>
          <p:nvPr/>
        </p:nvSpPr>
        <p:spPr>
          <a:xfrm>
            <a:off x="1000100" y="342900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Конъюнкция</a:t>
            </a:r>
          </a:p>
        </p:txBody>
      </p:sp>
      <p:sp>
        <p:nvSpPr>
          <p:cNvPr id="10" name="Багетная рамка 9"/>
          <p:cNvSpPr/>
          <p:nvPr/>
        </p:nvSpPr>
        <p:spPr>
          <a:xfrm>
            <a:off x="1000100" y="414338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Эквивалентность</a:t>
            </a:r>
          </a:p>
          <a:p>
            <a:pPr algn="ctr"/>
            <a:endParaRPr lang="ru-RU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1000100" y="4929198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Импликация</a:t>
            </a:r>
          </a:p>
          <a:p>
            <a:pPr algn="ctr"/>
            <a:endParaRPr lang="ru-RU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1000100" y="5715016"/>
            <a:ext cx="3214710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Дизъюнкция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01090" y="6429396"/>
            <a:ext cx="642910" cy="4286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714348" cy="428604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5572132" y="1142984"/>
            <a:ext cx="1785950" cy="1571636"/>
            <a:chOff x="5572132" y="1142984"/>
            <a:chExt cx="1785950" cy="1571636"/>
          </a:xfrm>
        </p:grpSpPr>
        <p:sp>
          <p:nvSpPr>
            <p:cNvPr id="16" name="Блок-схема: узел 15"/>
            <p:cNvSpPr/>
            <p:nvPr/>
          </p:nvSpPr>
          <p:spPr>
            <a:xfrm>
              <a:off x="5572132" y="1142984"/>
              <a:ext cx="1785950" cy="157163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Блок-схема: узел 16"/>
            <p:cNvSpPr/>
            <p:nvPr/>
          </p:nvSpPr>
          <p:spPr>
            <a:xfrm>
              <a:off x="5929322" y="1571612"/>
              <a:ext cx="285752" cy="28575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Блок-схема: узел 17"/>
            <p:cNvSpPr/>
            <p:nvPr/>
          </p:nvSpPr>
          <p:spPr>
            <a:xfrm>
              <a:off x="6643702" y="1571612"/>
              <a:ext cx="285752" cy="28575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250793" y="1821645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6143636" y="2214554"/>
              <a:ext cx="285752" cy="21431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0800000">
              <a:off x="6429388" y="2214554"/>
              <a:ext cx="285752" cy="21431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Блок-схема: узел 21"/>
            <p:cNvSpPr/>
            <p:nvPr/>
          </p:nvSpPr>
          <p:spPr>
            <a:xfrm>
              <a:off x="6643702" y="1643050"/>
              <a:ext cx="285752" cy="214314"/>
            </a:xfrm>
            <a:prstGeom prst="flowChartConnector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Блок-схема: узел 22"/>
            <p:cNvSpPr/>
            <p:nvPr/>
          </p:nvSpPr>
          <p:spPr>
            <a:xfrm>
              <a:off x="5929322" y="1643050"/>
              <a:ext cx="285752" cy="214314"/>
            </a:xfrm>
            <a:prstGeom prst="flowChartConnector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428604"/>
            <a:ext cx="7772400" cy="6000792"/>
          </a:xfrm>
        </p:spPr>
        <p:txBody>
          <a:bodyPr/>
          <a:lstStyle/>
          <a:p>
            <a:pPr algn="l"/>
            <a:r>
              <a:rPr lang="ru-RU" dirty="0" smtClean="0"/>
              <a:t>Проверка Д/З</a:t>
            </a:r>
          </a:p>
          <a:p>
            <a:pPr algn="l"/>
            <a:r>
              <a:rPr lang="ru-RU" dirty="0" smtClean="0"/>
              <a:t>(выберете правильный ответ)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marL="457200" indent="-457200" algn="l"/>
            <a:r>
              <a:rPr lang="ru-RU" dirty="0" smtClean="0"/>
              <a:t>5.  Логическое следование   (Импликация) обозначается словами или знаком?</a:t>
            </a:r>
          </a:p>
          <a:p>
            <a:pPr marL="457200" indent="-457200" algn="l"/>
            <a:endParaRPr lang="ru-RU" dirty="0" smtClean="0"/>
          </a:p>
        </p:txBody>
      </p:sp>
      <p:sp>
        <p:nvSpPr>
          <p:cNvPr id="5" name="Багетная рамка 4"/>
          <p:cNvSpPr/>
          <p:nvPr/>
        </p:nvSpPr>
        <p:spPr>
          <a:xfrm>
            <a:off x="5286380" y="3429000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5286380" y="421481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5286380" y="492919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5286380" y="5786454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1000100" y="5072074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Или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+</a:t>
            </a:r>
          </a:p>
          <a:p>
            <a:pPr algn="ctr"/>
            <a:endParaRPr lang="ru-RU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1000100" y="5786454"/>
            <a:ext cx="3214710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</a:t>
            </a:r>
            <a:r>
              <a:rPr lang="ru-RU" b="1" dirty="0" smtClean="0"/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&amp;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01090" y="6429396"/>
            <a:ext cx="642910" cy="4286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714348" cy="428604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1000100" y="3429000"/>
            <a:ext cx="3214710" cy="714380"/>
            <a:chOff x="1000100" y="3429000"/>
            <a:chExt cx="3214710" cy="714380"/>
          </a:xfrm>
        </p:grpSpPr>
        <p:sp>
          <p:nvSpPr>
            <p:cNvPr id="9" name="Багетная рамка 8"/>
            <p:cNvSpPr/>
            <p:nvPr/>
          </p:nvSpPr>
          <p:spPr>
            <a:xfrm>
              <a:off x="1000100" y="3429000"/>
              <a:ext cx="3214710" cy="71438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В тогда и только тогда, когда А </a:t>
              </a:r>
            </a:p>
          </p:txBody>
        </p:sp>
        <p:sp>
          <p:nvSpPr>
            <p:cNvPr id="15" name="Двойная стрелка влево/вправо 14"/>
            <p:cNvSpPr/>
            <p:nvPr/>
          </p:nvSpPr>
          <p:spPr>
            <a:xfrm>
              <a:off x="3214678" y="3857628"/>
              <a:ext cx="500066" cy="142876"/>
            </a:xfrm>
            <a:prstGeom prst="left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000100" y="4286256"/>
            <a:ext cx="3214710" cy="571504"/>
            <a:chOff x="1000100" y="4286256"/>
            <a:chExt cx="3214710" cy="571504"/>
          </a:xfrm>
        </p:grpSpPr>
        <p:sp>
          <p:nvSpPr>
            <p:cNvPr id="10" name="Багетная рамка 9"/>
            <p:cNvSpPr/>
            <p:nvPr/>
          </p:nvSpPr>
          <p:spPr>
            <a:xfrm>
              <a:off x="1000100" y="4286256"/>
              <a:ext cx="3214710" cy="571504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smtClean="0"/>
            </a:p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Если А, то В</a:t>
              </a:r>
            </a:p>
            <a:p>
              <a:pPr algn="ctr"/>
              <a:endParaRPr lang="ru-RU" dirty="0"/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3428992" y="4572008"/>
              <a:ext cx="500066" cy="142876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428604"/>
            <a:ext cx="7772400" cy="6000792"/>
          </a:xfrm>
        </p:spPr>
        <p:txBody>
          <a:bodyPr/>
          <a:lstStyle/>
          <a:p>
            <a:pPr algn="l"/>
            <a:r>
              <a:rPr lang="ru-RU" dirty="0" smtClean="0"/>
              <a:t>Проверка Д/З</a:t>
            </a:r>
          </a:p>
          <a:p>
            <a:pPr algn="l"/>
            <a:r>
              <a:rPr lang="ru-RU" dirty="0" smtClean="0"/>
              <a:t>(выберете правильный ответ)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marL="457200" indent="-457200" algn="l"/>
            <a:r>
              <a:rPr lang="ru-RU" dirty="0" smtClean="0"/>
              <a:t>6. Операция обозначенная словами В ТОГДА И ТОЛЬКО ТОГДА, КОГДА А называется?</a:t>
            </a:r>
          </a:p>
          <a:p>
            <a:pPr marL="457200" indent="-457200" algn="l"/>
            <a:endParaRPr lang="ru-RU" dirty="0" smtClean="0"/>
          </a:p>
        </p:txBody>
      </p:sp>
      <p:sp>
        <p:nvSpPr>
          <p:cNvPr id="5" name="Багетная рамка 4"/>
          <p:cNvSpPr/>
          <p:nvPr/>
        </p:nvSpPr>
        <p:spPr>
          <a:xfrm>
            <a:off x="5286380" y="3429000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5286380" y="421481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5286380" y="492919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5286380" y="5786454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9" name="Багетная рамка 8"/>
          <p:cNvSpPr/>
          <p:nvPr/>
        </p:nvSpPr>
        <p:spPr>
          <a:xfrm>
            <a:off x="1000100" y="342900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Импликация </a:t>
            </a:r>
          </a:p>
        </p:txBody>
      </p:sp>
      <p:sp>
        <p:nvSpPr>
          <p:cNvPr id="10" name="Багетная рамка 9"/>
          <p:cNvSpPr/>
          <p:nvPr/>
        </p:nvSpPr>
        <p:spPr>
          <a:xfrm>
            <a:off x="1000100" y="414338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Инверсия</a:t>
            </a:r>
          </a:p>
          <a:p>
            <a:pPr algn="ctr"/>
            <a:endParaRPr lang="ru-RU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1000100" y="4929198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Эквивалентность</a:t>
            </a:r>
          </a:p>
          <a:p>
            <a:pPr algn="ctr"/>
            <a:endParaRPr lang="ru-RU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1000100" y="5715016"/>
            <a:ext cx="3214710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Логическое умножение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01090" y="6429396"/>
            <a:ext cx="642910" cy="4286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714348" cy="428604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428604"/>
            <a:ext cx="7772400" cy="6000792"/>
          </a:xfrm>
        </p:spPr>
        <p:txBody>
          <a:bodyPr/>
          <a:lstStyle/>
          <a:p>
            <a:pPr algn="l"/>
            <a:r>
              <a:rPr lang="ru-RU" dirty="0" smtClean="0"/>
              <a:t>Проверка Д/З</a:t>
            </a:r>
          </a:p>
          <a:p>
            <a:pPr algn="l"/>
            <a:r>
              <a:rPr lang="ru-RU" dirty="0" smtClean="0"/>
              <a:t>(выберете правильный ответ)</a:t>
            </a:r>
          </a:p>
          <a:p>
            <a:pPr algn="l"/>
            <a:endParaRPr lang="ru-RU" dirty="0" smtClean="0"/>
          </a:p>
          <a:p>
            <a:pPr marL="457200" indent="-457200" algn="l"/>
            <a:r>
              <a:rPr lang="ru-RU" dirty="0" smtClean="0"/>
              <a:t>7.  Один зажиточный человек боялся грабителей и заказал замок, который открывался двумя ключами одновременно. С какой логической операцией можно сравнить процесс открывания? Объясните ответ.</a:t>
            </a:r>
          </a:p>
          <a:p>
            <a:pPr marL="457200" indent="-457200" algn="l"/>
            <a:endParaRPr lang="ru-RU" dirty="0" smtClean="0"/>
          </a:p>
        </p:txBody>
      </p:sp>
      <p:sp>
        <p:nvSpPr>
          <p:cNvPr id="5" name="Багетная рамка 4"/>
          <p:cNvSpPr/>
          <p:nvPr/>
        </p:nvSpPr>
        <p:spPr>
          <a:xfrm>
            <a:off x="5286380" y="3429000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5286380" y="421481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5286380" y="492919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9" name="Багетная рамка 8"/>
          <p:cNvSpPr/>
          <p:nvPr/>
        </p:nvSpPr>
        <p:spPr>
          <a:xfrm>
            <a:off x="1000100" y="342900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Инверсия</a:t>
            </a:r>
          </a:p>
        </p:txBody>
      </p:sp>
      <p:sp>
        <p:nvSpPr>
          <p:cNvPr id="10" name="Багетная рамка 9"/>
          <p:cNvSpPr/>
          <p:nvPr/>
        </p:nvSpPr>
        <p:spPr>
          <a:xfrm>
            <a:off x="1000100" y="414338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Дизъюнкция</a:t>
            </a:r>
          </a:p>
          <a:p>
            <a:pPr algn="ctr"/>
            <a:endParaRPr lang="ru-RU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1000100" y="4929198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Конъюнкция</a:t>
            </a:r>
          </a:p>
          <a:p>
            <a:pPr algn="ctr"/>
            <a:endParaRPr lang="ru-RU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1000100" y="5643578"/>
            <a:ext cx="7429552" cy="121442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Логическое умножение, т.к. каждый ключ в отдельности не открывает замок. Только использование двух ключей вместе позволяет его открыть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01090" y="6429396"/>
            <a:ext cx="642910" cy="4286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714348" cy="428604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428604"/>
            <a:ext cx="7772400" cy="6000792"/>
          </a:xfrm>
        </p:spPr>
        <p:txBody>
          <a:bodyPr/>
          <a:lstStyle/>
          <a:p>
            <a:pPr algn="l"/>
            <a:r>
              <a:rPr lang="ru-RU" dirty="0" smtClean="0"/>
              <a:t>Проверка Д/З</a:t>
            </a:r>
          </a:p>
          <a:p>
            <a:pPr algn="l"/>
            <a:r>
              <a:rPr lang="ru-RU" dirty="0" smtClean="0"/>
              <a:t>(выберете правильный ответ)</a:t>
            </a:r>
          </a:p>
          <a:p>
            <a:pPr algn="l"/>
            <a:endParaRPr lang="ru-RU" dirty="0" smtClean="0"/>
          </a:p>
          <a:p>
            <a:pPr marL="457200" indent="-457200" algn="l"/>
            <a:r>
              <a:rPr lang="ru-RU" dirty="0" smtClean="0"/>
              <a:t>8.  Мальчик Вася был рассеянным и всегда терял ключи. Только поставят родители новый замок, как находился старый ключ (под ковриком, в портфеле, в кармане). Придумайте «</a:t>
            </a:r>
            <a:r>
              <a:rPr lang="ru-RU" dirty="0" err="1" smtClean="0"/>
              <a:t>суперзамок</a:t>
            </a:r>
            <a:r>
              <a:rPr lang="ru-RU" dirty="0" smtClean="0"/>
              <a:t>» для Васи, чтобы дверь не мог открыть посторонний человек, а Вася наверняка ? Объясните ответ.</a:t>
            </a:r>
          </a:p>
          <a:p>
            <a:pPr marL="457200" indent="-457200" algn="l"/>
            <a:endParaRPr lang="ru-RU" dirty="0" smtClean="0"/>
          </a:p>
        </p:txBody>
      </p:sp>
      <p:sp>
        <p:nvSpPr>
          <p:cNvPr id="5" name="Багетная рамка 4"/>
          <p:cNvSpPr/>
          <p:nvPr/>
        </p:nvSpPr>
        <p:spPr>
          <a:xfrm>
            <a:off x="5286380" y="3429000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5286380" y="421481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5286380" y="4929198"/>
            <a:ext cx="3000396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правильно</a:t>
            </a:r>
            <a:endParaRPr lang="ru-RU" dirty="0"/>
          </a:p>
        </p:txBody>
      </p:sp>
      <p:sp>
        <p:nvSpPr>
          <p:cNvPr id="9" name="Багетная рамка 8"/>
          <p:cNvSpPr/>
          <p:nvPr/>
        </p:nvSpPr>
        <p:spPr>
          <a:xfrm>
            <a:off x="1000100" y="342900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Инверсия</a:t>
            </a:r>
          </a:p>
        </p:txBody>
      </p:sp>
      <p:sp>
        <p:nvSpPr>
          <p:cNvPr id="10" name="Багетная рамка 9"/>
          <p:cNvSpPr/>
          <p:nvPr/>
        </p:nvSpPr>
        <p:spPr>
          <a:xfrm>
            <a:off x="1000100" y="4143380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Дизъюнкция</a:t>
            </a:r>
          </a:p>
          <a:p>
            <a:pPr algn="ctr"/>
            <a:endParaRPr lang="ru-RU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1000100" y="4929198"/>
            <a:ext cx="321471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Конъюнкция</a:t>
            </a:r>
          </a:p>
          <a:p>
            <a:pPr algn="ctr"/>
            <a:endParaRPr lang="ru-RU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1000100" y="5643578"/>
            <a:ext cx="7429552" cy="121442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Замок с логическим сложением, чтобы он открывался хотя бы одним оказавшимся под рукой ключом.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01090" y="6429396"/>
            <a:ext cx="642910" cy="42860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714348" cy="428604"/>
          </a:xfrm>
          <a:prstGeom prst="actionButtonBackPrevio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753</TotalTime>
  <Words>1012</Words>
  <Application>Microsoft Office PowerPoint</Application>
  <PresentationFormat>Экран (4:3)</PresentationFormat>
  <Paragraphs>242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Литейная</vt:lpstr>
      <vt:lpstr>Формула</vt:lpstr>
      <vt:lpstr>Законы булевой алгебры и упрощение логических выражений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Задача: Синоптик объявляет прогноз погоды  на завтра и утверждает следующее: 1. Если не будет ветра, то будет пасмурная погода без дождя. 2. Если будет дождь, то будет пасмурно и без ветра. 3. Если будет пасмурная погода, то будет дождь и не будет ветра Так какая же погода будет завтра?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булевой алгебры и упрощение логических выражений</dc:title>
  <dc:creator>Виктория</dc:creator>
  <cp:lastModifiedBy>Виктория</cp:lastModifiedBy>
  <cp:revision>59</cp:revision>
  <dcterms:created xsi:type="dcterms:W3CDTF">2009-04-01T14:15:59Z</dcterms:created>
  <dcterms:modified xsi:type="dcterms:W3CDTF">2009-04-11T09:45:19Z</dcterms:modified>
</cp:coreProperties>
</file>